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277" r:id="rId5"/>
    <p:sldId id="270" r:id="rId6"/>
    <p:sldId id="273" r:id="rId7"/>
    <p:sldId id="285" r:id="rId8"/>
    <p:sldId id="274" r:id="rId9"/>
    <p:sldId id="279" r:id="rId10"/>
    <p:sldId id="278" r:id="rId11"/>
    <p:sldId id="266" r:id="rId12"/>
    <p:sldId id="259" r:id="rId13"/>
    <p:sldId id="276" r:id="rId14"/>
    <p:sldId id="260" r:id="rId15"/>
    <p:sldId id="261" r:id="rId16"/>
    <p:sldId id="271" r:id="rId17"/>
    <p:sldId id="262" r:id="rId18"/>
    <p:sldId id="263" r:id="rId19"/>
    <p:sldId id="281" r:id="rId20"/>
    <p:sldId id="282" r:id="rId21"/>
    <p:sldId id="275" r:id="rId22"/>
    <p:sldId id="265" r:id="rId23"/>
    <p:sldId id="264" r:id="rId24"/>
    <p:sldId id="272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5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9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8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2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7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1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6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6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A872-727E-4C5B-8C5F-EF53609D2AEB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2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2856"/>
            <a:ext cx="5508104" cy="1470025"/>
          </a:xfrm>
        </p:spPr>
        <p:txBody>
          <a:bodyPr>
            <a:noAutofit/>
          </a:bodyPr>
          <a:lstStyle/>
          <a:p>
            <a:r>
              <a:rPr lang="uk-UA" sz="6000" i="1" dirty="0"/>
              <a:t>Тема:</a:t>
            </a:r>
            <a:r>
              <a:rPr lang="uk-UA" sz="6000" dirty="0"/>
              <a:t> </a:t>
            </a:r>
            <a:r>
              <a:rPr lang="uk-UA" sz="6000" b="1" dirty="0"/>
              <a:t>Кровоносні судини. Судини малого кола кровообігу</a:t>
            </a:r>
            <a:endParaRPr lang="ru-RU" sz="6000" dirty="0"/>
          </a:p>
        </p:txBody>
      </p:sp>
      <p:pic>
        <p:nvPicPr>
          <p:cNvPr id="1028" name="Picture 4" descr="ÐÐ°ÑÑÐ¸Ð½ÐºÐ¸ Ð¿Ð¾ Ð·Ð°Ð¿ÑÐ¾ÑÑ ÑÐ¾ÑÑÐ´Ñ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33" y="63744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5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087083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Закономірності ходу і </a:t>
            </a:r>
            <a:br>
              <a:rPr lang="uk-UA" b="1" dirty="0" smtClean="0"/>
            </a:br>
            <a:r>
              <a:rPr lang="uk-UA" b="1" dirty="0" smtClean="0"/>
              <a:t>розгалуження артерій</a:t>
            </a:r>
            <a:endParaRPr lang="ru-RU" b="1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b="1229"/>
          <a:stretch/>
        </p:blipFill>
        <p:spPr bwMode="auto">
          <a:xfrm>
            <a:off x="0" y="1530792"/>
            <a:ext cx="3713246" cy="53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13712" r="70808" b="7703"/>
          <a:stretch/>
        </p:blipFill>
        <p:spPr bwMode="auto">
          <a:xfrm>
            <a:off x="7087083" y="0"/>
            <a:ext cx="2059537" cy="449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19" y="1612802"/>
            <a:ext cx="3096345" cy="286232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Між планом будови скелета і числом магістральних артерій є певні відповідності. Хребетний стовп супроводжує аорта, ключицю - підключична артерія. На плечі </a:t>
            </a:r>
            <a:r>
              <a:rPr lang="uk-UA" dirty="0" smtClean="0"/>
              <a:t>є </a:t>
            </a:r>
            <a:r>
              <a:rPr lang="uk-UA" dirty="0"/>
              <a:t>одна плечова артерія, на передпліччі (дві кістки - променева і ліктьова) - дві однойменні артерії.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19" y="4653136"/>
            <a:ext cx="5184577" cy="203132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На шляху до суглобів від магістральних артерій відходять </a:t>
            </a:r>
            <a:r>
              <a:rPr lang="uk-UA" u="sng" dirty="0"/>
              <a:t>бічні артерії</a:t>
            </a:r>
            <a:r>
              <a:rPr lang="uk-UA" dirty="0"/>
              <a:t>, а їм назустріч - від нижчих відділів магістральних артерій - </a:t>
            </a:r>
            <a:r>
              <a:rPr lang="uk-UA" u="sng" dirty="0"/>
              <a:t>зворотні артерії</a:t>
            </a:r>
            <a:r>
              <a:rPr lang="uk-UA" dirty="0"/>
              <a:t>. </a:t>
            </a:r>
            <a:r>
              <a:rPr lang="uk-UA" dirty="0" err="1"/>
              <a:t>Анастомозуючи</a:t>
            </a:r>
            <a:r>
              <a:rPr lang="uk-UA" dirty="0"/>
              <a:t> між собою по колу суглобів, вони утворюють </a:t>
            </a:r>
            <a:r>
              <a:rPr lang="uk-UA" u="sng" dirty="0"/>
              <a:t>суглобові артеріальні мережі</a:t>
            </a:r>
            <a:r>
              <a:rPr lang="uk-UA" dirty="0"/>
              <a:t>, що забезпечують безперервне кровопостачання суглоба при рухах.</a:t>
            </a:r>
            <a:endParaRPr lang="ru-RU" dirty="0"/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33" y="1457587"/>
            <a:ext cx="2987824" cy="31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Закономірності розгалуження артерій в </a:t>
            </a:r>
            <a:r>
              <a:rPr lang="uk-UA" b="1" dirty="0" smtClean="0"/>
              <a:t>органах</a:t>
            </a:r>
            <a:endParaRPr lang="ru-RU" b="1" dirty="0"/>
          </a:p>
        </p:txBody>
      </p:sp>
      <p:pic>
        <p:nvPicPr>
          <p:cNvPr id="10242" name="Picture 2" descr="http://vmede.org/sait/content/Anatomija_bili4_t2/10_files/mb4_1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69127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544522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- у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 органу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периферії</a:t>
            </a:r>
            <a:r>
              <a:rPr lang="ru-RU" dirty="0"/>
              <a:t>;</a:t>
            </a:r>
          </a:p>
          <a:p>
            <a:r>
              <a:rPr lang="ru-RU" dirty="0"/>
              <a:t>Б - </a:t>
            </a:r>
            <a:r>
              <a:rPr lang="ru-RU" dirty="0" err="1"/>
              <a:t>радіальний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артеріальних</a:t>
            </a:r>
            <a:r>
              <a:rPr lang="ru-RU" dirty="0"/>
              <a:t> </a:t>
            </a:r>
            <a:r>
              <a:rPr lang="ru-RU" dirty="0" err="1"/>
              <a:t>гілок</a:t>
            </a:r>
            <a:r>
              <a:rPr lang="ru-RU" dirty="0"/>
              <a:t> в </a:t>
            </a:r>
            <a:r>
              <a:rPr lang="ru-RU" dirty="0" err="1" smtClean="0"/>
              <a:t>органі</a:t>
            </a:r>
            <a:r>
              <a:rPr lang="ru-RU" dirty="0" smtClean="0"/>
              <a:t> (</a:t>
            </a:r>
            <a:r>
              <a:rPr lang="ru-RU" dirty="0" err="1" smtClean="0"/>
              <a:t>епіфізи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В - </a:t>
            </a:r>
            <a:r>
              <a:rPr lang="ru-RU" dirty="0" err="1" smtClean="0"/>
              <a:t>поперечний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коловий</a:t>
            </a:r>
            <a:r>
              <a:rPr lang="ru-RU" dirty="0" smtClean="0"/>
              <a:t>)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артеріальних</a:t>
            </a:r>
            <a:r>
              <a:rPr lang="ru-RU" dirty="0"/>
              <a:t> </a:t>
            </a:r>
            <a:r>
              <a:rPr lang="ru-RU" dirty="0" err="1"/>
              <a:t>гілок</a:t>
            </a:r>
            <a:r>
              <a:rPr lang="ru-RU" dirty="0"/>
              <a:t>;</a:t>
            </a:r>
          </a:p>
          <a:p>
            <a:r>
              <a:rPr lang="ru-RU" dirty="0"/>
              <a:t>Г - </a:t>
            </a:r>
            <a:r>
              <a:rPr lang="ru-RU" dirty="0" err="1"/>
              <a:t>поздовжній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артеріальних</a:t>
            </a:r>
            <a:r>
              <a:rPr lang="ru-RU" dirty="0"/>
              <a:t> </a:t>
            </a:r>
            <a:r>
              <a:rPr lang="ru-RU" dirty="0" err="1"/>
              <a:t>гілок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05639"/>
            <a:ext cx="8928992" cy="175432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/>
              <a:t>Тип розгалуження </a:t>
            </a:r>
            <a:r>
              <a:rPr lang="uk-UA" dirty="0"/>
              <a:t>артерій в органах </a:t>
            </a:r>
            <a:r>
              <a:rPr lang="uk-UA" dirty="0" smtClean="0"/>
              <a:t>визначається </a:t>
            </a:r>
            <a:r>
              <a:rPr lang="uk-UA" dirty="0"/>
              <a:t>планом будови органу, розподілом і орієнтацією в ньому пучків сполучної тканини. В органах, що мають часточкову </a:t>
            </a:r>
            <a:r>
              <a:rPr lang="uk-UA" dirty="0" smtClean="0"/>
              <a:t>будову </a:t>
            </a:r>
            <a:r>
              <a:rPr lang="uk-UA" dirty="0"/>
              <a:t>(легеня, печінка, нирка), артерія вступає у ворота і далі розгалужується відповідно часткам, сегментам і часточкам. До </a:t>
            </a:r>
            <a:r>
              <a:rPr lang="uk-UA" dirty="0" smtClean="0"/>
              <a:t>трубчастих органів (кишечник</a:t>
            </a:r>
            <a:r>
              <a:rPr lang="uk-UA" dirty="0"/>
              <a:t>, </a:t>
            </a:r>
            <a:r>
              <a:rPr lang="uk-UA" dirty="0" smtClean="0"/>
              <a:t>сечівник), </a:t>
            </a:r>
            <a:r>
              <a:rPr lang="uk-UA" dirty="0"/>
              <a:t>артерії підходять з одного боку трубки, а їх гілки мають кільцеподібний або поздовжній напрямок. Увійшовши в орган, артерії багаторазово розгалужуються до артеріол.</a:t>
            </a:r>
            <a:endParaRPr lang="ru-RU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1" t="16827" b="5887"/>
          <a:stretch/>
        </p:blipFill>
        <p:spPr bwMode="auto">
          <a:xfrm>
            <a:off x="7020272" y="3068960"/>
            <a:ext cx="213412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Будова </a:t>
            </a:r>
            <a:r>
              <a:rPr lang="ru-RU" b="1" dirty="0" err="1" smtClean="0"/>
              <a:t>стінки</a:t>
            </a:r>
            <a:r>
              <a:rPr lang="ru-RU" b="1" dirty="0" smtClean="0"/>
              <a:t> </a:t>
            </a:r>
            <a:r>
              <a:rPr lang="ru-RU" b="1" dirty="0" err="1" smtClean="0"/>
              <a:t>артерії</a:t>
            </a:r>
            <a:endParaRPr lang="ru-RU" dirty="0"/>
          </a:p>
        </p:txBody>
      </p:sp>
      <p:pic>
        <p:nvPicPr>
          <p:cNvPr id="3074" name="Picture 2" descr="http://vmede.org/sait/content/Anatomija_bili4_t2/10_files/mb4_1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50577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212" y="1700808"/>
            <a:ext cx="38497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 = 2 + 3 + 4 + 5 - Tunica intima; </a:t>
            </a:r>
            <a:endParaRPr lang="ru-RU" dirty="0" smtClean="0"/>
          </a:p>
          <a:p>
            <a:r>
              <a:rPr lang="en-US" dirty="0" smtClean="0"/>
              <a:t>2 </a:t>
            </a:r>
            <a:r>
              <a:rPr lang="en-US" dirty="0"/>
              <a:t>- Endothelium; </a:t>
            </a:r>
            <a:endParaRPr lang="ru-RU" dirty="0" smtClean="0"/>
          </a:p>
          <a:p>
            <a:r>
              <a:rPr lang="en-US" dirty="0" smtClean="0"/>
              <a:t>3 </a:t>
            </a:r>
            <a:r>
              <a:rPr lang="en-US" dirty="0"/>
              <a:t>- Basal membrane; </a:t>
            </a:r>
            <a:endParaRPr lang="ru-RU" dirty="0" smtClean="0"/>
          </a:p>
          <a:p>
            <a:r>
              <a:rPr lang="en-US" dirty="0" smtClean="0"/>
              <a:t>4 </a:t>
            </a:r>
            <a:r>
              <a:rPr lang="en-US" dirty="0"/>
              <a:t>- </a:t>
            </a:r>
            <a:r>
              <a:rPr lang="en-US" dirty="0" err="1"/>
              <a:t>Subendothelial</a:t>
            </a:r>
            <a:r>
              <a:rPr lang="en-US" dirty="0"/>
              <a:t> layer; </a:t>
            </a:r>
            <a:endParaRPr lang="ru-RU" dirty="0" smtClean="0"/>
          </a:p>
          <a:p>
            <a:r>
              <a:rPr lang="en-US" dirty="0" smtClean="0"/>
              <a:t>5 </a:t>
            </a:r>
            <a:r>
              <a:rPr lang="en-US" dirty="0"/>
              <a:t>- Internal elastic membrane; </a:t>
            </a:r>
            <a:endParaRPr lang="ru-RU" dirty="0" smtClean="0"/>
          </a:p>
          <a:p>
            <a:r>
              <a:rPr lang="en-US" dirty="0" smtClean="0"/>
              <a:t>6 </a:t>
            </a:r>
            <a:r>
              <a:rPr lang="en-US" dirty="0"/>
              <a:t>= 7 + 8 + 9 - Tunica media; </a:t>
            </a:r>
            <a:endParaRPr lang="ru-RU" dirty="0" smtClean="0"/>
          </a:p>
          <a:p>
            <a:r>
              <a:rPr lang="en-US" dirty="0" smtClean="0"/>
              <a:t>7 </a:t>
            </a:r>
            <a:r>
              <a:rPr lang="en-US" dirty="0"/>
              <a:t>- </a:t>
            </a:r>
            <a:r>
              <a:rPr lang="en-US" dirty="0" err="1"/>
              <a:t>Myocytus</a:t>
            </a:r>
            <a:r>
              <a:rPr lang="en-US" dirty="0"/>
              <a:t>; </a:t>
            </a:r>
            <a:endParaRPr lang="ru-RU" dirty="0" smtClean="0"/>
          </a:p>
          <a:p>
            <a:r>
              <a:rPr lang="en-US" dirty="0" smtClean="0"/>
              <a:t>8 </a:t>
            </a:r>
            <a:r>
              <a:rPr lang="en-US" dirty="0"/>
              <a:t>- Elastic </a:t>
            </a:r>
            <a:r>
              <a:rPr lang="en-US" dirty="0" err="1"/>
              <a:t>fibres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/>
              <a:t>9 - Collagen fibers; </a:t>
            </a:r>
            <a:endParaRPr lang="ru-RU" dirty="0" smtClean="0"/>
          </a:p>
          <a:p>
            <a:r>
              <a:rPr lang="en-US" dirty="0" smtClean="0"/>
              <a:t>10 </a:t>
            </a:r>
            <a:r>
              <a:rPr lang="en-US" dirty="0"/>
              <a:t>= 11 + 12 + 13 - Tunica </a:t>
            </a:r>
            <a:r>
              <a:rPr lang="en-US" dirty="0" err="1"/>
              <a:t>externa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II</a:t>
            </a:r>
            <a:r>
              <a:rPr lang="en-US" dirty="0"/>
              <a:t> - External elastic membrane; </a:t>
            </a:r>
            <a:endParaRPr lang="ru-RU" dirty="0" smtClean="0"/>
          </a:p>
          <a:p>
            <a:r>
              <a:rPr lang="en-US" dirty="0" smtClean="0"/>
              <a:t>12 </a:t>
            </a:r>
            <a:r>
              <a:rPr lang="en-US" dirty="0"/>
              <a:t>- Fibrous (loose) connective tissue; </a:t>
            </a:r>
            <a:endParaRPr lang="ru-RU" dirty="0" smtClean="0"/>
          </a:p>
          <a:p>
            <a:r>
              <a:rPr lang="en-US" dirty="0" smtClean="0"/>
              <a:t>13 </a:t>
            </a:r>
            <a:r>
              <a:rPr lang="en-US" dirty="0"/>
              <a:t>- Blood vessels</a:t>
            </a:r>
          </a:p>
        </p:txBody>
      </p:sp>
    </p:spTree>
    <p:extLst>
      <p:ext uri="{BB962C8B-B14F-4D97-AF65-F5344CB8AC3E}">
        <p14:creationId xmlns:p14="http://schemas.microsoft.com/office/powerpoint/2010/main" val="28523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9909"/>
            <a:ext cx="9144000" cy="866621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Типи артерій в залежності від будови стінки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013176"/>
            <a:ext cx="8856984" cy="175432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Великі артерії, в середній оболонці яких переважають еластичні волокна над м'язовими клітинами, називають </a:t>
            </a:r>
            <a:r>
              <a:rPr lang="uk-UA" u="sng" dirty="0"/>
              <a:t>артеріями еластичного типу</a:t>
            </a:r>
            <a:r>
              <a:rPr lang="uk-UA" dirty="0"/>
              <a:t> (аорта, легеневий стовбур). </a:t>
            </a:r>
            <a:endParaRPr lang="uk-UA" dirty="0" smtClean="0"/>
          </a:p>
          <a:p>
            <a:r>
              <a:rPr lang="uk-UA" dirty="0" smtClean="0"/>
              <a:t>Частина </a:t>
            </a:r>
            <a:r>
              <a:rPr lang="uk-UA" dirty="0"/>
              <a:t>артерій середнього і всі артерії дрібного калібру є </a:t>
            </a:r>
            <a:r>
              <a:rPr lang="uk-UA" u="sng" dirty="0"/>
              <a:t>артеріями м'язового типу</a:t>
            </a:r>
            <a:r>
              <a:rPr lang="uk-UA" dirty="0"/>
              <a:t>. В їх середній оболонці м'язові клітини переважають над еластичними волокнами. </a:t>
            </a:r>
            <a:endParaRPr lang="uk-UA" dirty="0" smtClean="0"/>
          </a:p>
          <a:p>
            <a:r>
              <a:rPr lang="uk-UA" dirty="0" smtClean="0"/>
              <a:t>Більшість артерій середнього калібру </a:t>
            </a:r>
            <a:r>
              <a:rPr lang="uk-UA" dirty="0"/>
              <a:t>(сонна, підключична, стегнова та ін</a:t>
            </a:r>
            <a:r>
              <a:rPr lang="uk-UA" dirty="0" smtClean="0"/>
              <a:t>.) відноситься до </a:t>
            </a:r>
            <a:r>
              <a:rPr lang="uk-UA" u="sng" dirty="0" smtClean="0"/>
              <a:t>артерій </a:t>
            </a:r>
            <a:r>
              <a:rPr lang="uk-UA" u="sng" dirty="0"/>
              <a:t>змішаного типу</a:t>
            </a:r>
            <a:r>
              <a:rPr lang="uk-UA" dirty="0"/>
              <a:t> </a:t>
            </a:r>
            <a:r>
              <a:rPr lang="uk-UA" u="sng" dirty="0"/>
              <a:t>(м'язово-еластичного</a:t>
            </a:r>
            <a:r>
              <a:rPr lang="uk-UA" u="sng" dirty="0" smtClean="0"/>
              <a:t>)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42" name="Picture 2" descr="ÐÐ°ÑÑÐ¸Ð½ÐºÐ¸ Ð¿Ð¾ Ð·Ð°Ð¿ÑÐ¾ÑÑ Ð°ÑÑÐµÑÐ¸Ð¸ ÑÐ»Ð°ÑÑÐ¸ÑÐµÑÐºÐ¾Ð³Ð¾ ÑÐ¸Ð¿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764704"/>
            <a:ext cx="5904656" cy="413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Будова </a:t>
            </a:r>
            <a:r>
              <a:rPr lang="ru-RU" b="1" dirty="0" err="1" smtClean="0"/>
              <a:t>гемомікроциркуляторного</a:t>
            </a:r>
            <a:r>
              <a:rPr lang="ru-RU" b="1" dirty="0" smtClean="0"/>
              <a:t> </a:t>
            </a:r>
            <a:r>
              <a:rPr lang="ru-RU" b="1" dirty="0"/>
              <a:t>русла (схема)</a:t>
            </a:r>
            <a:endParaRPr lang="ru-RU" dirty="0"/>
          </a:p>
        </p:txBody>
      </p:sp>
      <p:pic>
        <p:nvPicPr>
          <p:cNvPr id="4098" name="Picture 2" descr="http://vmede.org/sait/content/Anatomija_bili4_t2/10_files/mb4_1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715283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556792"/>
            <a:ext cx="82809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/>
              <a:t>Мікроциркуляторне</a:t>
            </a:r>
            <a:r>
              <a:rPr lang="uk-UA" sz="2000" b="1" dirty="0"/>
              <a:t> русло </a:t>
            </a:r>
            <a:r>
              <a:rPr lang="uk-UA" sz="2000" dirty="0"/>
              <a:t>починається найдрібнішою артеріальною судиною - </a:t>
            </a:r>
            <a:r>
              <a:rPr lang="uk-UA" sz="2000" b="1" i="1" dirty="0"/>
              <a:t>артеріолою</a:t>
            </a:r>
            <a:r>
              <a:rPr lang="uk-UA" sz="2000" dirty="0"/>
              <a:t>. До неї входить </a:t>
            </a:r>
            <a:r>
              <a:rPr lang="uk-UA" sz="2000" b="1" i="1" dirty="0"/>
              <a:t>капілярна ланка</a:t>
            </a:r>
            <a:r>
              <a:rPr lang="uk-UA" sz="2000" dirty="0"/>
              <a:t> (</a:t>
            </a:r>
            <a:r>
              <a:rPr lang="uk-UA" sz="2000" i="1" dirty="0" err="1"/>
              <a:t>прекапіляри</a:t>
            </a:r>
            <a:r>
              <a:rPr lang="uk-UA" sz="2000" i="1" dirty="0"/>
              <a:t>, капіляри </a:t>
            </a:r>
            <a:r>
              <a:rPr lang="uk-UA" sz="2000" dirty="0"/>
              <a:t>і</a:t>
            </a:r>
            <a:r>
              <a:rPr lang="uk-UA" sz="2000" i="1" dirty="0"/>
              <a:t> </a:t>
            </a:r>
            <a:r>
              <a:rPr lang="uk-UA" sz="2000" i="1" dirty="0" err="1"/>
              <a:t>посткапіляри</a:t>
            </a:r>
            <a:r>
              <a:rPr lang="uk-UA" sz="2000" dirty="0"/>
              <a:t>), з якої формуються </a:t>
            </a:r>
            <a:r>
              <a:rPr lang="uk-UA" sz="2000" b="1" i="1" dirty="0" err="1"/>
              <a:t>венули</a:t>
            </a:r>
            <a:r>
              <a:rPr lang="uk-UA" sz="2000" b="1" i="1" dirty="0"/>
              <a:t>.</a:t>
            </a:r>
            <a:r>
              <a:rPr lang="uk-UA" sz="2000" dirty="0"/>
              <a:t> </a:t>
            </a:r>
            <a:endParaRPr lang="uk-UA" sz="2000" dirty="0" smtClean="0"/>
          </a:p>
          <a:p>
            <a:r>
              <a:rPr lang="uk-UA" sz="2000" dirty="0" smtClean="0"/>
              <a:t>В </a:t>
            </a:r>
            <a:r>
              <a:rPr lang="uk-UA" sz="2000" dirty="0"/>
              <a:t>межах </a:t>
            </a:r>
            <a:r>
              <a:rPr lang="uk-UA" sz="2000" dirty="0" err="1"/>
              <a:t>мікроциркуляторного</a:t>
            </a:r>
            <a:r>
              <a:rPr lang="uk-UA" sz="2000" dirty="0"/>
              <a:t> русла зустрічаються судини прямого переходу крові з артеріоли у </a:t>
            </a:r>
            <a:r>
              <a:rPr lang="uk-UA" sz="2000" dirty="0" err="1"/>
              <a:t>венулу</a:t>
            </a:r>
            <a:r>
              <a:rPr lang="uk-UA" sz="2000" dirty="0"/>
              <a:t> </a:t>
            </a:r>
            <a:r>
              <a:rPr lang="uk-UA" sz="2000" dirty="0" smtClean="0"/>
              <a:t>– </a:t>
            </a:r>
            <a:r>
              <a:rPr lang="uk-UA" sz="2000" b="1" i="1" dirty="0" err="1" smtClean="0"/>
              <a:t>артеріоло-венулярні</a:t>
            </a:r>
            <a:r>
              <a:rPr lang="uk-UA" sz="2000" b="1" i="1" dirty="0" smtClean="0"/>
              <a:t> </a:t>
            </a:r>
            <a:r>
              <a:rPr lang="uk-UA" sz="2000" b="1" i="1" dirty="0"/>
              <a:t>анастомози</a:t>
            </a:r>
            <a:r>
              <a:rPr lang="uk-UA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11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Варіанти</a:t>
            </a:r>
            <a:r>
              <a:rPr lang="ru-RU" b="1" dirty="0"/>
              <a:t> </a:t>
            </a:r>
            <a:r>
              <a:rPr lang="ru-RU" b="1" dirty="0" err="1"/>
              <a:t>будови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гемомікроциркуляторного</a:t>
            </a:r>
            <a:r>
              <a:rPr lang="ru-RU" b="1" dirty="0" smtClean="0"/>
              <a:t> русла</a:t>
            </a:r>
            <a:endParaRPr lang="ru-RU" dirty="0"/>
          </a:p>
        </p:txBody>
      </p:sp>
      <p:pic>
        <p:nvPicPr>
          <p:cNvPr id="5122" name="Picture 2" descr="http://vmede.org/sait/content/Anatomija_bili4_t2/10_files/mb4_3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3372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4590" y="3434485"/>
            <a:ext cx="3888432" cy="120032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1 - </a:t>
            </a:r>
            <a:r>
              <a:rPr lang="ru-RU" dirty="0" err="1"/>
              <a:t>звичайна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;</a:t>
            </a:r>
          </a:p>
          <a:p>
            <a:r>
              <a:rPr lang="ru-RU" dirty="0"/>
              <a:t>2 - </a:t>
            </a:r>
            <a:r>
              <a:rPr lang="ru-RU" dirty="0" err="1" smtClean="0"/>
              <a:t>артеріоло-венулярний</a:t>
            </a:r>
            <a:r>
              <a:rPr lang="ru-RU" dirty="0" smtClean="0"/>
              <a:t> </a:t>
            </a:r>
            <a:r>
              <a:rPr lang="ru-RU" dirty="0"/>
              <a:t>анастомоз;</a:t>
            </a:r>
          </a:p>
          <a:p>
            <a:r>
              <a:rPr lang="ru-RU" dirty="0"/>
              <a:t>3 - </a:t>
            </a:r>
            <a:r>
              <a:rPr lang="ru-RU" dirty="0" err="1"/>
              <a:t>нирковий</a:t>
            </a:r>
            <a:r>
              <a:rPr lang="ru-RU" dirty="0"/>
              <a:t> </a:t>
            </a:r>
            <a:r>
              <a:rPr lang="ru-RU" dirty="0" err="1"/>
              <a:t>клубочок</a:t>
            </a:r>
            <a:r>
              <a:rPr lang="ru-RU" dirty="0"/>
              <a:t>;</a:t>
            </a:r>
          </a:p>
          <a:p>
            <a:r>
              <a:rPr lang="ru-RU" dirty="0"/>
              <a:t>4 - </a:t>
            </a:r>
            <a:r>
              <a:rPr lang="ru-RU" dirty="0" err="1"/>
              <a:t>венозна</a:t>
            </a:r>
            <a:r>
              <a:rPr lang="ru-RU" dirty="0"/>
              <a:t> воротная система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487" y="4941168"/>
            <a:ext cx="8712968" cy="1754326"/>
          </a:xfrm>
          <a:prstGeom prst="rect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Деякі органи мають особливості будови капілярної сітки. Капілярну мережу між двома однотипними судинами (артеріями), називають </a:t>
            </a:r>
            <a:r>
              <a:rPr lang="uk-UA" b="1" i="1" dirty="0"/>
              <a:t>артеріальною чудовою мережею</a:t>
            </a:r>
            <a:r>
              <a:rPr lang="uk-UA" b="1" dirty="0"/>
              <a:t>. </a:t>
            </a:r>
            <a:r>
              <a:rPr lang="uk-UA" dirty="0" smtClean="0"/>
              <a:t>Так</a:t>
            </a:r>
            <a:r>
              <a:rPr lang="uk-UA" dirty="0"/>
              <a:t>, до ниркового тільця підходить </a:t>
            </a:r>
            <a:r>
              <a:rPr lang="uk-UA" dirty="0" smtClean="0"/>
              <a:t>артеріола </a:t>
            </a:r>
            <a:r>
              <a:rPr lang="uk-UA" dirty="0"/>
              <a:t>- </a:t>
            </a:r>
            <a:r>
              <a:rPr lang="uk-UA" dirty="0" err="1"/>
              <a:t>приносна</a:t>
            </a:r>
            <a:r>
              <a:rPr lang="uk-UA" dirty="0"/>
              <a:t> судина, і виходить з клубочка також </a:t>
            </a:r>
            <a:r>
              <a:rPr lang="uk-UA" dirty="0" smtClean="0"/>
              <a:t>артеріола </a:t>
            </a:r>
            <a:r>
              <a:rPr lang="uk-UA" dirty="0"/>
              <a:t>- виносна судина. </a:t>
            </a:r>
            <a:endParaRPr lang="uk-UA" dirty="0" smtClean="0"/>
          </a:p>
          <a:p>
            <a:r>
              <a:rPr lang="uk-UA" dirty="0" smtClean="0"/>
              <a:t>За </a:t>
            </a:r>
            <a:r>
              <a:rPr lang="uk-UA" dirty="0"/>
              <a:t>типом чудової мережі побудована капілярна мережа між </a:t>
            </a:r>
            <a:r>
              <a:rPr lang="uk-UA" dirty="0" err="1"/>
              <a:t>міжчасточковою</a:t>
            </a:r>
            <a:r>
              <a:rPr lang="uk-UA" dirty="0"/>
              <a:t> і центральною венами в часточці печінки - </a:t>
            </a:r>
            <a:r>
              <a:rPr lang="uk-UA" b="1" i="1" dirty="0"/>
              <a:t>венозна чудова мережа</a:t>
            </a:r>
            <a:r>
              <a:rPr lang="uk-UA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9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311260" cy="920502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Класифікація</a:t>
            </a:r>
            <a:r>
              <a:rPr lang="ru-RU" b="1" i="1" dirty="0" smtClean="0"/>
              <a:t> вен</a:t>
            </a:r>
            <a:endParaRPr lang="ru-RU" b="1" i="1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55" y="0"/>
            <a:ext cx="4824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1121456"/>
            <a:ext cx="2434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Серед вен розрізняють </a:t>
            </a:r>
            <a:r>
              <a:rPr lang="uk-UA" i="1" u="sng" dirty="0"/>
              <a:t>дрібні, середні </a:t>
            </a:r>
            <a:r>
              <a:rPr lang="uk-UA" i="1" u="sng" dirty="0" smtClean="0"/>
              <a:t>та </a:t>
            </a:r>
            <a:r>
              <a:rPr lang="uk-UA" i="1" u="sng" dirty="0"/>
              <a:t>великі</a:t>
            </a:r>
            <a:r>
              <a:rPr lang="uk-UA" i="1" dirty="0"/>
              <a:t>.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325" y="20468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Залежно від топографії та положення вен в тілі та органах їх поділяють на поверхневі </a:t>
            </a:r>
            <a:r>
              <a:rPr lang="uk-UA" dirty="0" smtClean="0"/>
              <a:t>та </a:t>
            </a:r>
            <a:r>
              <a:rPr lang="uk-UA" dirty="0"/>
              <a:t>глибокі. </a:t>
            </a:r>
            <a:r>
              <a:rPr lang="uk-UA" i="1" u="sng" dirty="0"/>
              <a:t>Поверхневі (підшкірні) </a:t>
            </a:r>
            <a:r>
              <a:rPr lang="uk-UA" i="1" dirty="0" smtClean="0"/>
              <a:t>вени</a:t>
            </a:r>
            <a:r>
              <a:rPr lang="uk-UA" dirty="0"/>
              <a:t> </a:t>
            </a:r>
            <a:r>
              <a:rPr lang="uk-UA" dirty="0" smtClean="0"/>
              <a:t>йдуть </a:t>
            </a:r>
            <a:r>
              <a:rPr lang="uk-UA" dirty="0"/>
              <a:t>самостійно. </a:t>
            </a:r>
            <a:r>
              <a:rPr lang="uk-UA" i="1" u="sng" dirty="0"/>
              <a:t>Глибокі вени</a:t>
            </a:r>
            <a:r>
              <a:rPr lang="uk-UA" dirty="0"/>
              <a:t>, в подвійній кількості (попарно) прилягають до однойменних артерій кінцівок, тому їх називають супроводжуючими венами.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323" y="4078171"/>
            <a:ext cx="660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Назви глибоких </a:t>
            </a:r>
            <a:r>
              <a:rPr lang="uk-UA" dirty="0" smtClean="0"/>
              <a:t>супроводжуючих вен </a:t>
            </a:r>
            <a:r>
              <a:rPr lang="uk-UA" dirty="0"/>
              <a:t>аналогічні назвам </a:t>
            </a:r>
            <a:r>
              <a:rPr lang="uk-UA" dirty="0" smtClean="0"/>
              <a:t>артерій.</a:t>
            </a:r>
            <a:endParaRPr lang="ru-RU" dirty="0"/>
          </a:p>
        </p:txBody>
      </p:sp>
      <p:pic>
        <p:nvPicPr>
          <p:cNvPr id="8" name="Picture 2" descr="http://vmede.org/sait/content/Anatomija_bili4_t2/10_files/mb4_00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t="72775" r="13471"/>
          <a:stretch/>
        </p:blipFill>
        <p:spPr bwMode="auto">
          <a:xfrm>
            <a:off x="2686517" y="764704"/>
            <a:ext cx="2016807" cy="13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459739"/>
            <a:ext cx="5832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Поверхневі </a:t>
            </a:r>
            <a:r>
              <a:rPr lang="uk-UA" dirty="0"/>
              <a:t>вени з'єднуються з глибокими венами за допомогою </a:t>
            </a:r>
            <a:r>
              <a:rPr lang="uk-UA" i="1" u="sng" dirty="0" err="1" smtClean="0"/>
              <a:t>прободаючих</a:t>
            </a:r>
            <a:r>
              <a:rPr lang="uk-UA" i="1" u="sng" dirty="0" smtClean="0"/>
              <a:t> </a:t>
            </a:r>
            <a:r>
              <a:rPr lang="uk-UA" i="1" u="sng" dirty="0"/>
              <a:t>вен</a:t>
            </a:r>
            <a:r>
              <a:rPr lang="uk-UA" dirty="0"/>
              <a:t>, які виконують роль </a:t>
            </a:r>
            <a:r>
              <a:rPr lang="uk-UA" i="1" dirty="0"/>
              <a:t>венозних анастомозів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Сусідні </a:t>
            </a:r>
            <a:r>
              <a:rPr lang="uk-UA" dirty="0"/>
              <a:t>вени нерідко з'єднуються між собою численними </a:t>
            </a:r>
            <a:r>
              <a:rPr lang="uk-UA" dirty="0" smtClean="0"/>
              <a:t>анастомозами і </a:t>
            </a:r>
            <a:r>
              <a:rPr lang="uk-UA" dirty="0"/>
              <a:t>утворюють </a:t>
            </a:r>
            <a:r>
              <a:rPr lang="uk-UA" i="1" dirty="0" smtClean="0"/>
              <a:t>венозні </a:t>
            </a:r>
            <a:r>
              <a:rPr lang="uk-UA" i="1" dirty="0"/>
              <a:t>сплетення</a:t>
            </a:r>
            <a:r>
              <a:rPr lang="uk-UA" dirty="0"/>
              <a:t>, які добре виражені на поверхні або в стінках деяких внутрішніх органів (сечовий міхур, пряма кишка). В цілому кількість вен перевищує кількість артерій.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6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Будова </a:t>
            </a:r>
            <a:r>
              <a:rPr lang="ru-RU" b="1" dirty="0" err="1" smtClean="0"/>
              <a:t>стінки</a:t>
            </a:r>
            <a:r>
              <a:rPr lang="ru-RU" b="1" dirty="0" smtClean="0"/>
              <a:t> </a:t>
            </a:r>
            <a:r>
              <a:rPr lang="ru-RU" b="1" dirty="0" err="1" smtClean="0"/>
              <a:t>вени</a:t>
            </a:r>
            <a:endParaRPr lang="ru-RU" dirty="0"/>
          </a:p>
        </p:txBody>
      </p:sp>
      <p:pic>
        <p:nvPicPr>
          <p:cNvPr id="6146" name="Picture 2" descr="http://vmede.org/sait/content/Anatomija_bili4_t2/10_files/mb4_0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59"/>
            <a:ext cx="5057775" cy="52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551837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 = 2 + 3 + 4 - Tunica intima; </a:t>
            </a:r>
            <a:endParaRPr lang="ru-RU" dirty="0" smtClean="0"/>
          </a:p>
          <a:p>
            <a:r>
              <a:rPr lang="en-US" dirty="0" smtClean="0"/>
              <a:t>2 </a:t>
            </a:r>
            <a:r>
              <a:rPr lang="en-US" dirty="0"/>
              <a:t>- Endothelium; </a:t>
            </a:r>
            <a:endParaRPr lang="ru-RU" dirty="0" smtClean="0"/>
          </a:p>
          <a:p>
            <a:r>
              <a:rPr lang="en-US" dirty="0" smtClean="0"/>
              <a:t>3 </a:t>
            </a:r>
            <a:r>
              <a:rPr lang="en-US" dirty="0"/>
              <a:t>- Basal membrane; </a:t>
            </a:r>
            <a:endParaRPr lang="ru-RU" dirty="0" smtClean="0"/>
          </a:p>
          <a:p>
            <a:r>
              <a:rPr lang="en-US" dirty="0" smtClean="0"/>
              <a:t>4 </a:t>
            </a:r>
            <a:r>
              <a:rPr lang="en-US" dirty="0"/>
              <a:t>- </a:t>
            </a:r>
            <a:r>
              <a:rPr lang="en-US" dirty="0" err="1"/>
              <a:t>Subendothelial</a:t>
            </a:r>
            <a:r>
              <a:rPr lang="en-US" dirty="0"/>
              <a:t> layer; </a:t>
            </a:r>
            <a:endParaRPr lang="ru-RU" dirty="0" smtClean="0"/>
          </a:p>
          <a:p>
            <a:r>
              <a:rPr lang="en-US" dirty="0" smtClean="0"/>
              <a:t>5 </a:t>
            </a:r>
            <a:r>
              <a:rPr lang="en-US" dirty="0"/>
              <a:t>= 6 + 7 + 8 - Tunica media; </a:t>
            </a:r>
            <a:endParaRPr lang="ru-RU" dirty="0" smtClean="0"/>
          </a:p>
          <a:p>
            <a:r>
              <a:rPr lang="en-US" dirty="0" smtClean="0"/>
              <a:t>6 </a:t>
            </a:r>
            <a:r>
              <a:rPr lang="en-US" dirty="0"/>
              <a:t>- </a:t>
            </a:r>
            <a:r>
              <a:rPr lang="en-US" dirty="0" err="1"/>
              <a:t>Myocytus</a:t>
            </a:r>
            <a:r>
              <a:rPr lang="en-US" dirty="0"/>
              <a:t>; </a:t>
            </a:r>
            <a:endParaRPr lang="ru-RU" dirty="0" smtClean="0"/>
          </a:p>
          <a:p>
            <a:r>
              <a:rPr lang="en-US" dirty="0" smtClean="0"/>
              <a:t>7 </a:t>
            </a:r>
            <a:r>
              <a:rPr lang="en-US" dirty="0"/>
              <a:t>- Elastic </a:t>
            </a:r>
            <a:r>
              <a:rPr lang="en-US" dirty="0" err="1"/>
              <a:t>fibres</a:t>
            </a:r>
            <a:r>
              <a:rPr lang="en-US" dirty="0"/>
              <a:t>; </a:t>
            </a:r>
            <a:endParaRPr lang="ru-RU" dirty="0" smtClean="0"/>
          </a:p>
          <a:p>
            <a:r>
              <a:rPr lang="en-US" dirty="0" smtClean="0"/>
              <a:t>8 </a:t>
            </a:r>
            <a:r>
              <a:rPr lang="en-US" dirty="0"/>
              <a:t>- Collagen fibers; </a:t>
            </a:r>
            <a:endParaRPr lang="ru-RU" dirty="0" smtClean="0"/>
          </a:p>
          <a:p>
            <a:r>
              <a:rPr lang="en-US" dirty="0" smtClean="0"/>
              <a:t>9 </a:t>
            </a:r>
            <a:r>
              <a:rPr lang="en-US" dirty="0"/>
              <a:t>= 10 + 11 - Tunica </a:t>
            </a:r>
            <a:r>
              <a:rPr lang="en-US" dirty="0" err="1"/>
              <a:t>externa</a:t>
            </a:r>
            <a:r>
              <a:rPr lang="en-US" dirty="0"/>
              <a:t>; </a:t>
            </a:r>
            <a:endParaRPr lang="ru-RU" dirty="0" smtClean="0"/>
          </a:p>
          <a:p>
            <a:r>
              <a:rPr lang="en-US" dirty="0" smtClean="0"/>
              <a:t>10 </a:t>
            </a:r>
            <a:r>
              <a:rPr lang="en-US" dirty="0"/>
              <a:t>- Fibrous (loose) connective tissue; </a:t>
            </a:r>
            <a:endParaRPr lang="ru-RU" dirty="0" smtClean="0"/>
          </a:p>
          <a:p>
            <a:r>
              <a:rPr lang="en-US" dirty="0" smtClean="0"/>
              <a:t>11 </a:t>
            </a:r>
            <a:r>
              <a:rPr lang="en-US" dirty="0"/>
              <a:t>- Blood vessels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4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37"/>
            <a:ext cx="8229600" cy="914905"/>
          </a:xfrm>
        </p:spPr>
        <p:txBody>
          <a:bodyPr>
            <a:normAutofit/>
          </a:bodyPr>
          <a:lstStyle/>
          <a:p>
            <a:r>
              <a:rPr lang="ru-RU" b="1" dirty="0" err="1"/>
              <a:t>Венозні</a:t>
            </a:r>
            <a:r>
              <a:rPr lang="ru-RU" b="1" dirty="0"/>
              <a:t> </a:t>
            </a:r>
            <a:r>
              <a:rPr lang="ru-RU" b="1" dirty="0" err="1"/>
              <a:t>клапани</a:t>
            </a:r>
            <a:endParaRPr lang="ru-RU" b="1" dirty="0"/>
          </a:p>
        </p:txBody>
      </p:sp>
      <p:pic>
        <p:nvPicPr>
          <p:cNvPr id="7170" name="Picture 2" descr="http://vmede.org/sait/content/Anatomija_bili4_t2/10_files/mb4_16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798944" cy="51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mede.org/sait/content/Anatomija_bili4_t2/10_files/mb4_1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28767"/>
            <a:ext cx="3240360" cy="362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79" y="6281886"/>
            <a:ext cx="3870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Вена </a:t>
            </a:r>
            <a:r>
              <a:rPr lang="ru-RU" dirty="0" err="1"/>
              <a:t>розрізана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і </a:t>
            </a:r>
            <a:r>
              <a:rPr lang="ru-RU" dirty="0" err="1" smtClean="0"/>
              <a:t>розгорнута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755" y="920443"/>
            <a:ext cx="5202323" cy="230832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Дрібні, середні </a:t>
            </a:r>
            <a:r>
              <a:rPr lang="uk-UA" dirty="0" smtClean="0"/>
              <a:t>та </a:t>
            </a:r>
            <a:r>
              <a:rPr lang="uk-UA" dirty="0"/>
              <a:t>деякі великі вени мають </a:t>
            </a:r>
            <a:r>
              <a:rPr lang="uk-UA" u="sng" dirty="0"/>
              <a:t>венозні клапани (заслінки)</a:t>
            </a:r>
            <a:r>
              <a:rPr lang="uk-UA" dirty="0"/>
              <a:t>, - півмісяцеві складки на внутрішній оболонці, які </a:t>
            </a:r>
            <a:r>
              <a:rPr lang="uk-UA" dirty="0" smtClean="0"/>
              <a:t>розташовуються </a:t>
            </a:r>
            <a:r>
              <a:rPr lang="uk-UA" dirty="0"/>
              <a:t>попарно. Клапани пропускають кров у напрямку до серця і перешкоджають її зворотному руху</a:t>
            </a:r>
            <a:r>
              <a:rPr lang="uk-UA" dirty="0" smtClean="0"/>
              <a:t>. Найбільшу </a:t>
            </a:r>
            <a:r>
              <a:rPr lang="uk-UA" dirty="0"/>
              <a:t>кількість клапанів мають вени нижніх кінцівок. </a:t>
            </a:r>
            <a:r>
              <a:rPr lang="uk-UA" dirty="0" smtClean="0"/>
              <a:t>Порожнисті </a:t>
            </a:r>
            <a:r>
              <a:rPr lang="uk-UA" dirty="0"/>
              <a:t>вени, </a:t>
            </a:r>
            <a:r>
              <a:rPr lang="uk-UA" dirty="0" err="1"/>
              <a:t>вени</a:t>
            </a:r>
            <a:r>
              <a:rPr lang="uk-UA" dirty="0"/>
              <a:t> голови і шиї, ниркові вени, </a:t>
            </a:r>
            <a:r>
              <a:rPr lang="uk-UA" dirty="0" err="1"/>
              <a:t>воротна</a:t>
            </a:r>
            <a:r>
              <a:rPr lang="uk-UA" dirty="0"/>
              <a:t>, легеневі вени клапанів не мають.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5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7378"/>
          </a:xfrm>
        </p:spPr>
        <p:txBody>
          <a:bodyPr/>
          <a:lstStyle/>
          <a:p>
            <a:r>
              <a:rPr lang="uk-UA" b="1" dirty="0"/>
              <a:t>Венозні синуси</a:t>
            </a:r>
            <a:endParaRPr lang="ru-RU" b="1" dirty="0"/>
          </a:p>
        </p:txBody>
      </p:sp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787140"/>
            <a:ext cx="56673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777378"/>
            <a:ext cx="8928992" cy="923330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Венозні синуси</a:t>
            </a:r>
            <a:r>
              <a:rPr lang="uk-UA" dirty="0"/>
              <a:t>, в які відтікає кров від головного мозку, розташовуються в товщі твердої оболонки головного мозку і мають </a:t>
            </a:r>
            <a:r>
              <a:rPr lang="uk-UA" dirty="0" err="1"/>
              <a:t>неспадаючи</a:t>
            </a:r>
            <a:r>
              <a:rPr lang="uk-UA" dirty="0"/>
              <a:t> стінки, що забезпечують безперешкодний потік крові з порожнини черепа у </a:t>
            </a:r>
            <a:r>
              <a:rPr lang="uk-UA" dirty="0" err="1"/>
              <a:t>позачерепні</a:t>
            </a:r>
            <a:r>
              <a:rPr lang="uk-UA" dirty="0"/>
              <a:t> вени (внутрішні яремні).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4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Характеристика артеріальних судин.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Будова стінки артерії.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Будова судин г</a:t>
            </a:r>
            <a:r>
              <a:rPr lang="ru-RU" sz="3200" dirty="0" err="1"/>
              <a:t>емомікроциркуляторн</a:t>
            </a:r>
            <a:r>
              <a:rPr lang="uk-UA" sz="3200" dirty="0" err="1"/>
              <a:t>ого</a:t>
            </a:r>
            <a:r>
              <a:rPr lang="ru-RU" sz="3200" dirty="0"/>
              <a:t> русл</a:t>
            </a:r>
            <a:r>
              <a:rPr lang="uk-UA" sz="3200" dirty="0"/>
              <a:t>а.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Характеристика і будова стінки венозних судин.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ru-RU" sz="3200" dirty="0" err="1"/>
              <a:t>Кровопостачання</a:t>
            </a:r>
            <a:r>
              <a:rPr lang="ru-RU" sz="3200" dirty="0"/>
              <a:t> та </a:t>
            </a:r>
            <a:r>
              <a:rPr lang="ru-RU" sz="3200" dirty="0" err="1"/>
              <a:t>іннервація</a:t>
            </a:r>
            <a:r>
              <a:rPr lang="ru-RU" sz="3200" dirty="0"/>
              <a:t> </a:t>
            </a:r>
            <a:r>
              <a:rPr lang="ru-RU" sz="3200" dirty="0" err="1"/>
              <a:t>судин</a:t>
            </a:r>
            <a:r>
              <a:rPr lang="uk-UA" sz="3200" dirty="0"/>
              <a:t>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Кола кровообігу.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Судини малого (легеневого) кола кровообігу.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036" y="40466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i="1" dirty="0"/>
              <a:t>План</a:t>
            </a:r>
            <a:r>
              <a:rPr lang="uk-UA" sz="6000" b="1" i="1" dirty="0" smtClean="0"/>
              <a:t>: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260096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1363"/>
            <a:ext cx="8229600" cy="786067"/>
          </a:xfrm>
        </p:spPr>
        <p:txBody>
          <a:bodyPr/>
          <a:lstStyle/>
          <a:p>
            <a:r>
              <a:rPr lang="uk-UA" b="1" dirty="0" smtClean="0"/>
              <a:t>Венозні </a:t>
            </a:r>
            <a:r>
              <a:rPr lang="uk-UA" b="1" dirty="0"/>
              <a:t>анастомози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5863" y="764704"/>
            <a:ext cx="7488832" cy="147732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 err="1"/>
              <a:t>Окольний</a:t>
            </a:r>
            <a:r>
              <a:rPr lang="uk-UA" dirty="0"/>
              <a:t> потік крові здійснюється по </a:t>
            </a:r>
            <a:r>
              <a:rPr lang="uk-UA" dirty="0" smtClean="0"/>
              <a:t>колатеральним венам, </a:t>
            </a:r>
            <a:r>
              <a:rPr lang="uk-UA" dirty="0"/>
              <a:t>за якими венозна кров відтікає в обхід основного шляху. Притоки однієї великої (магістральної) вени з'єднуються між собою </a:t>
            </a:r>
            <a:r>
              <a:rPr lang="uk-UA" u="sng" dirty="0" err="1"/>
              <a:t>внутрішньосистемними</a:t>
            </a:r>
            <a:r>
              <a:rPr lang="uk-UA" u="sng" dirty="0"/>
              <a:t> венозними анастомозами</a:t>
            </a:r>
            <a:r>
              <a:rPr lang="uk-UA" dirty="0"/>
              <a:t>. Між притоками різних великих вен (верхня і нижня порожнисті вени, </a:t>
            </a:r>
            <a:r>
              <a:rPr lang="uk-UA" dirty="0" err="1"/>
              <a:t>воротна</a:t>
            </a:r>
            <a:r>
              <a:rPr lang="uk-UA" dirty="0"/>
              <a:t> вена) є </a:t>
            </a:r>
            <a:r>
              <a:rPr lang="uk-UA" u="sng" dirty="0"/>
              <a:t>міжсистемні венозні </a:t>
            </a:r>
            <a:r>
              <a:rPr lang="uk-UA" u="sng" dirty="0" smtClean="0"/>
              <a:t>анастомози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9218" name="Picture 2" descr="ÐÐ°ÑÑÐ¸Ð½ÐºÐ¸ Ð¿Ð¾ Ð·Ð°Ð¿ÑÐ¾ÑÑ Ð²ÐµÐ½Ð¾Ð·Ð½ÑÐµ Ð°Ð½Ð°ÑÑÐ¾Ð¼Ð¾Ð·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5"/>
          <a:stretch/>
        </p:blipFill>
        <p:spPr bwMode="auto">
          <a:xfrm>
            <a:off x="4788024" y="2348880"/>
            <a:ext cx="2844583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60241"/>
            <a:ext cx="293404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Порівняльна характеристика будови стінки судин різного типу</a:t>
            </a:r>
            <a:endParaRPr lang="ru-RU" b="1" dirty="0"/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488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28800"/>
            <a:ext cx="4139952" cy="1143000"/>
          </a:xfrm>
        </p:spPr>
        <p:txBody>
          <a:bodyPr>
            <a:noAutofit/>
          </a:bodyPr>
          <a:lstStyle/>
          <a:p>
            <a:r>
              <a:rPr lang="ru-RU" sz="6000" b="1" dirty="0" err="1" smtClean="0"/>
              <a:t>Велике</a:t>
            </a:r>
            <a:r>
              <a:rPr lang="ru-RU" sz="6000" b="1" dirty="0" smtClean="0"/>
              <a:t> </a:t>
            </a:r>
            <a:r>
              <a:rPr lang="ru-RU" sz="6000" b="1" dirty="0"/>
              <a:t>і </a:t>
            </a:r>
            <a:r>
              <a:rPr lang="ru-RU" sz="6000" b="1" dirty="0" err="1" smtClean="0"/>
              <a:t>мале</a:t>
            </a:r>
            <a:r>
              <a:rPr lang="ru-RU" sz="6000" b="1" dirty="0" smtClean="0"/>
              <a:t> </a:t>
            </a:r>
            <a:r>
              <a:rPr lang="ru-RU" sz="6000" b="1" dirty="0"/>
              <a:t>кола </a:t>
            </a:r>
            <a:r>
              <a:rPr lang="ru-RU" sz="6000" b="1" dirty="0" err="1" smtClean="0"/>
              <a:t>кровообігу</a:t>
            </a:r>
            <a:endParaRPr lang="ru-RU" sz="6000" dirty="0"/>
          </a:p>
        </p:txBody>
      </p:sp>
      <p:pic>
        <p:nvPicPr>
          <p:cNvPr id="9218" name="Picture 2" descr="http://vmede.org/sait/content/Anatomija_bili4_t2/10_files/mb4_1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788024" cy="65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ÑÐ¸Ð¿Ñ Ð²ÐµÑÐ²Ð»ÐµÐ½Ð¸Ñ Ð°ÑÑÐµÑ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653136"/>
            <a:ext cx="4464496" cy="20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37"/>
            <a:ext cx="9037823" cy="975191"/>
          </a:xfrm>
        </p:spPr>
        <p:txBody>
          <a:bodyPr>
            <a:normAutofit/>
          </a:bodyPr>
          <a:lstStyle/>
          <a:p>
            <a:r>
              <a:rPr lang="ru-RU" b="1" dirty="0" err="1"/>
              <a:t>Судини</a:t>
            </a:r>
            <a:r>
              <a:rPr lang="ru-RU" b="1" dirty="0"/>
              <a:t> малого кола </a:t>
            </a:r>
            <a:r>
              <a:rPr lang="ru-RU" b="1" dirty="0" err="1"/>
              <a:t>кровообігу</a:t>
            </a:r>
            <a:endParaRPr lang="ru-RU" dirty="0"/>
          </a:p>
        </p:txBody>
      </p:sp>
      <p:pic>
        <p:nvPicPr>
          <p:cNvPr id="4" name="Picture 2" descr="http://vmede.org/sait/content/Anatomija_bili4_t2/10_files/mb4_1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55230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56984" cy="55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4650" y="1124744"/>
            <a:ext cx="377991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Артерії</a:t>
            </a:r>
            <a:r>
              <a:rPr lang="ru-RU" b="1" dirty="0" smtClean="0"/>
              <a:t> </a:t>
            </a:r>
            <a:r>
              <a:rPr lang="ru-RU" b="1" dirty="0"/>
              <a:t>(А) </a:t>
            </a:r>
            <a:r>
              <a:rPr lang="ru-RU" b="1" dirty="0" smtClean="0"/>
              <a:t>та </a:t>
            </a:r>
            <a:r>
              <a:rPr lang="ru-RU" b="1" dirty="0" err="1" smtClean="0"/>
              <a:t>вени</a:t>
            </a:r>
            <a:r>
              <a:rPr lang="ru-RU" b="1" dirty="0" smtClean="0"/>
              <a:t> </a:t>
            </a:r>
            <a:r>
              <a:rPr lang="ru-RU" b="1" dirty="0"/>
              <a:t>(Б) малого </a:t>
            </a:r>
            <a:r>
              <a:rPr lang="ru-RU" b="1" dirty="0" smtClean="0"/>
              <a:t>кола </a:t>
            </a:r>
            <a:r>
              <a:rPr lang="ru-RU" b="1" dirty="0" err="1" smtClean="0"/>
              <a:t>кровообігу</a:t>
            </a:r>
            <a:r>
              <a:rPr lang="ru-RU" b="1" dirty="0" smtClean="0"/>
              <a:t> </a:t>
            </a:r>
            <a:r>
              <a:rPr lang="ru-RU" b="1" dirty="0"/>
              <a:t>(схема):</a:t>
            </a:r>
            <a:endParaRPr lang="ru-RU" dirty="0"/>
          </a:p>
        </p:txBody>
      </p:sp>
      <p:pic>
        <p:nvPicPr>
          <p:cNvPr id="3" name="Picture 2" descr="http://vmede.org/sait/content/Anatomija_bili4_t2/10_files/mb4_1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505777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7466"/>
            <a:ext cx="3810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2191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Кровоносні</a:t>
            </a:r>
            <a:r>
              <a:rPr lang="ru-RU" b="1" dirty="0"/>
              <a:t> </a:t>
            </a:r>
            <a:r>
              <a:rPr lang="ru-RU" b="1" dirty="0" err="1"/>
              <a:t>судини</a:t>
            </a:r>
            <a:r>
              <a:rPr lang="ru-RU" b="1" dirty="0"/>
              <a:t>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відділів</a:t>
            </a:r>
            <a:r>
              <a:rPr lang="ru-RU" b="1" dirty="0"/>
              <a:t> </a:t>
            </a:r>
            <a:r>
              <a:rPr lang="ru-RU" b="1" dirty="0" err="1"/>
              <a:t>серцево-судинної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endParaRPr lang="ru-RU" dirty="0"/>
          </a:p>
        </p:txBody>
      </p:sp>
      <p:pic>
        <p:nvPicPr>
          <p:cNvPr id="2050" name="Picture 2" descr="http://vmede.org/sait/content/Anatomija_bili4_t2/10_files/mb4_00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5" b="29704"/>
          <a:stretch/>
        </p:blipFill>
        <p:spPr bwMode="auto">
          <a:xfrm>
            <a:off x="3995937" y="1412776"/>
            <a:ext cx="50405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063" y="1556792"/>
            <a:ext cx="38164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Кровоносні судини представлені артеріями, </a:t>
            </a:r>
            <a:r>
              <a:rPr lang="uk-UA" sz="2000" dirty="0" smtClean="0"/>
              <a:t>венами і капілярами.</a:t>
            </a:r>
            <a:endParaRPr lang="ru-RU" sz="2000" dirty="0"/>
          </a:p>
          <a:p>
            <a:r>
              <a:rPr lang="uk-UA" sz="2000" b="1" dirty="0"/>
              <a:t>Судини</a:t>
            </a:r>
            <a:r>
              <a:rPr lang="uk-UA" sz="2000" dirty="0"/>
              <a:t>, по яких кров виноситься з серця і надходить до органів, називаються </a:t>
            </a:r>
            <a:r>
              <a:rPr lang="uk-UA" sz="2000" b="1" dirty="0"/>
              <a:t>артеріями</a:t>
            </a:r>
            <a:r>
              <a:rPr lang="uk-UA" sz="2000" dirty="0"/>
              <a:t>, а судини, що приносять кров до серця - </a:t>
            </a:r>
            <a:r>
              <a:rPr lang="uk-UA" sz="2000" b="1" dirty="0"/>
              <a:t>венами</a:t>
            </a:r>
            <a:r>
              <a:rPr lang="uk-UA" sz="2000" dirty="0"/>
              <a:t>.</a:t>
            </a:r>
            <a:endParaRPr lang="ru-RU" sz="2000" dirty="0"/>
          </a:p>
          <a:p>
            <a:r>
              <a:rPr lang="uk-UA" sz="2000" dirty="0"/>
              <a:t>Між артеріями і венами знаходиться дистальна частина серцево-судинної системи - </a:t>
            </a:r>
            <a:r>
              <a:rPr lang="uk-UA" sz="2000" b="1" dirty="0" err="1" smtClean="0"/>
              <a:t>гемомікроциркуляторне</a:t>
            </a:r>
            <a:r>
              <a:rPr lang="uk-UA" sz="2000" b="1" dirty="0" smtClean="0"/>
              <a:t> </a:t>
            </a:r>
            <a:r>
              <a:rPr lang="uk-UA" sz="2000" b="1" dirty="0"/>
              <a:t>русло</a:t>
            </a:r>
            <a:r>
              <a:rPr lang="uk-UA" sz="2000" dirty="0"/>
              <a:t>, що </a:t>
            </a:r>
            <a:r>
              <a:rPr lang="uk-UA" sz="2000" dirty="0" smtClean="0"/>
              <a:t>представлене  дрібними судинами місцевого </a:t>
            </a:r>
            <a:r>
              <a:rPr lang="uk-UA" sz="2000" dirty="0" err="1"/>
              <a:t>кровотоку</a:t>
            </a:r>
            <a:r>
              <a:rPr lang="uk-UA" sz="2000" dirty="0"/>
              <a:t>, де забезпечується взаємодія крові та тканин.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919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Загальний план будови </a:t>
            </a:r>
            <a:br>
              <a:rPr lang="uk-UA" b="1" dirty="0" smtClean="0"/>
            </a:br>
            <a:r>
              <a:rPr lang="uk-UA" b="1" dirty="0" smtClean="0"/>
              <a:t>артеріальної та венозної систем</a:t>
            </a:r>
            <a:endParaRPr lang="ru-RU" b="1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/>
          <a:stretch/>
        </p:blipFill>
        <p:spPr bwMode="auto">
          <a:xfrm>
            <a:off x="1574710" y="1298719"/>
            <a:ext cx="5832648" cy="55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7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uk-UA" b="1" i="1" dirty="0" smtClean="0"/>
              <a:t>Класифікація артерій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23006" y="836712"/>
            <a:ext cx="2519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Залежно від товщини (діаметра) </a:t>
            </a:r>
            <a:r>
              <a:rPr lang="uk-UA" b="1" i="1" dirty="0"/>
              <a:t>артерії </a:t>
            </a:r>
            <a:r>
              <a:rPr lang="uk-UA" dirty="0"/>
              <a:t>поділяються на великі, середні </a:t>
            </a:r>
            <a:r>
              <a:rPr lang="uk-UA" dirty="0" smtClean="0"/>
              <a:t>та </a:t>
            </a:r>
            <a:r>
              <a:rPr lang="uk-UA" dirty="0"/>
              <a:t>дрібні.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3556" y="2045747"/>
            <a:ext cx="49504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Артерії, що </a:t>
            </a:r>
            <a:r>
              <a:rPr lang="uk-UA" dirty="0" err="1"/>
              <a:t>кровозабезпечують</a:t>
            </a:r>
            <a:r>
              <a:rPr lang="uk-UA" dirty="0"/>
              <a:t> стінки тіла, називаються </a:t>
            </a:r>
            <a:r>
              <a:rPr lang="uk-UA" u="sng" dirty="0"/>
              <a:t>парієтальними </a:t>
            </a:r>
            <a:r>
              <a:rPr lang="uk-UA" dirty="0"/>
              <a:t>(пристінковими), артерії внутрішніх органів - </a:t>
            </a:r>
            <a:r>
              <a:rPr lang="uk-UA" u="sng" dirty="0"/>
              <a:t>вісцеральними</a:t>
            </a:r>
            <a:r>
              <a:rPr lang="uk-UA" dirty="0"/>
              <a:t> (</a:t>
            </a:r>
            <a:r>
              <a:rPr lang="uk-UA" dirty="0" err="1" smtClean="0"/>
              <a:t>нутрощевими</a:t>
            </a:r>
            <a:r>
              <a:rPr lang="uk-UA" dirty="0"/>
              <a:t>). </a:t>
            </a:r>
            <a:r>
              <a:rPr lang="uk-UA" dirty="0" err="1"/>
              <a:t>Нутрощеві</a:t>
            </a:r>
            <a:r>
              <a:rPr lang="uk-UA" dirty="0"/>
              <a:t> артерії поділяються на </a:t>
            </a:r>
            <a:r>
              <a:rPr lang="uk-UA" u="sng" dirty="0" err="1"/>
              <a:t>позаорганні</a:t>
            </a:r>
            <a:r>
              <a:rPr lang="uk-UA" dirty="0"/>
              <a:t>, що несуть кров до органу, і </a:t>
            </a:r>
            <a:r>
              <a:rPr lang="uk-UA" u="sng" dirty="0" err="1"/>
              <a:t>внутрішньоорганні</a:t>
            </a:r>
            <a:r>
              <a:rPr lang="uk-UA" dirty="0"/>
              <a:t>, що розгалужуються в межах органу і постачають його окремі частини.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9576" y="407707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err="1" smtClean="0"/>
              <a:t>Нутрощеві</a:t>
            </a:r>
            <a:r>
              <a:rPr lang="uk-UA" i="1" dirty="0" smtClean="0"/>
              <a:t> артер</a:t>
            </a:r>
            <a:r>
              <a:rPr lang="uk-UA" dirty="0" smtClean="0"/>
              <a:t>ії називаються за </a:t>
            </a:r>
            <a:r>
              <a:rPr lang="uk-UA" dirty="0"/>
              <a:t>назвою органу, який вони </a:t>
            </a:r>
            <a:r>
              <a:rPr lang="uk-UA" dirty="0" err="1" smtClean="0"/>
              <a:t>кровозабезпечують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8015" y="4761191"/>
            <a:ext cx="5076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Деякі артерії отримали свою назву в зв'язку з рівнем їх відходження </a:t>
            </a:r>
            <a:r>
              <a:rPr lang="uk-UA" dirty="0" smtClean="0"/>
              <a:t>від </a:t>
            </a:r>
            <a:r>
              <a:rPr lang="uk-UA" dirty="0"/>
              <a:t>більш великої судини (</a:t>
            </a:r>
            <a:r>
              <a:rPr lang="uk-UA" i="1" dirty="0"/>
              <a:t>верхня </a:t>
            </a:r>
            <a:r>
              <a:rPr lang="uk-UA" i="1" dirty="0" err="1"/>
              <a:t>брижова</a:t>
            </a:r>
            <a:r>
              <a:rPr lang="uk-UA" i="1" dirty="0"/>
              <a:t> артерія, нижня </a:t>
            </a:r>
            <a:r>
              <a:rPr lang="uk-UA" i="1" dirty="0" err="1"/>
              <a:t>брижова</a:t>
            </a:r>
            <a:r>
              <a:rPr lang="uk-UA" i="1" dirty="0"/>
              <a:t> артерія</a:t>
            </a:r>
            <a:r>
              <a:rPr lang="uk-UA" dirty="0"/>
              <a:t>), за назвою кістки, до якої прилягає судина (</a:t>
            </a:r>
            <a:r>
              <a:rPr lang="uk-UA" i="1" dirty="0"/>
              <a:t>променева артерія</a:t>
            </a:r>
            <a:r>
              <a:rPr lang="uk-UA" dirty="0"/>
              <a:t>), за напрямком судини (</a:t>
            </a:r>
            <a:r>
              <a:rPr lang="uk-UA" i="1" dirty="0"/>
              <a:t>медіальна артерія</a:t>
            </a:r>
            <a:r>
              <a:rPr lang="uk-UA" dirty="0"/>
              <a:t>), а також за глибиною розташування: </a:t>
            </a:r>
            <a:r>
              <a:rPr lang="uk-UA" i="1" dirty="0"/>
              <a:t>поверхнева </a:t>
            </a:r>
            <a:r>
              <a:rPr lang="uk-UA" dirty="0"/>
              <a:t>або</a:t>
            </a:r>
            <a:r>
              <a:rPr lang="uk-UA" i="1" dirty="0"/>
              <a:t> глибока артерія. 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818" y="5675584"/>
            <a:ext cx="3654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Дрібні судини, що не мають спеціальних назв, позначаються як </a:t>
            </a:r>
            <a:r>
              <a:rPr lang="uk-UA" i="1" u="sng" dirty="0"/>
              <a:t>гілки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10" name="Picture 2" descr="http://vmede.org/sait/content/Anatomija_bili4_t2/10_files/mb4_00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5" r="53684"/>
          <a:stretch/>
        </p:blipFill>
        <p:spPr bwMode="auto">
          <a:xfrm>
            <a:off x="6749988" y="596937"/>
            <a:ext cx="2342518" cy="14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ÑÐ¸Ð¿Ñ Ð²ÐµÑÐ²Ð»ÐµÐ½Ð¸Ñ Ð°ÑÑÐµÑÐ¸Ð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r="12475" b="1249"/>
          <a:stretch/>
        </p:blipFill>
        <p:spPr bwMode="auto">
          <a:xfrm>
            <a:off x="0" y="980727"/>
            <a:ext cx="4068015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873" y="0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Типи розгалуження артерій</a:t>
            </a:r>
            <a:endParaRPr lang="ru-RU" b="1" dirty="0"/>
          </a:p>
        </p:txBody>
      </p:sp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456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8887" y="126876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При магістральному типі</a:t>
            </a:r>
            <a:r>
              <a:rPr lang="uk-UA" dirty="0"/>
              <a:t> є основний стовбур - магістральна артерія і від неї поступово відходять бічні гілки. У міру відходження бічних гілок діаметр артерій поступово зменшується.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8887" y="2593021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/>
              <a:t>Деревоподібний </a:t>
            </a:r>
            <a:r>
              <a:rPr lang="uk-UA" u="sng" dirty="0"/>
              <a:t>тип розгалуження артерії</a:t>
            </a:r>
            <a:r>
              <a:rPr lang="uk-UA" dirty="0"/>
              <a:t> характеризується тим, що основний стовбур відразу розділяється на дві або більшу кількість кінцевих гілок, загальний план розгалуження яких нагадує крону листяного дерева.</a:t>
            </a:r>
            <a:endParaRPr lang="ru-RU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33" y="4149355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ÑÑÐµÑÐ¸Ð¸ ÑÐµÐ»Ð° ÑÐµÐ»Ð¾Ð²ÐµÐºÐ°. Ð§Ð°ÑÑÑ 1. ÐÑÑÐµÑÐ¸Ð¸ Ð³Ð¾Ð»Ð¾Ð²Ñ Ð¸ ÑÐµÐ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0"/>
            <a:ext cx="396044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 smtClean="0"/>
              <a:t>Магістральний тип</a:t>
            </a:r>
          </a:p>
          <a:p>
            <a:r>
              <a:rPr lang="uk-UA" sz="3200" b="1" dirty="0" smtClean="0"/>
              <a:t>Деревоподібний тип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6270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uk-UA" b="1" i="1" dirty="0" smtClean="0"/>
              <a:t>Колатеральні </a:t>
            </a:r>
            <a:r>
              <a:rPr lang="uk-UA" b="1" i="1" dirty="0"/>
              <a:t>судини</a:t>
            </a:r>
            <a:endParaRPr lang="ru-RU" b="1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08" y="2287140"/>
            <a:ext cx="5898392" cy="45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2" y="2892099"/>
            <a:ext cx="30861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595" y="828303"/>
            <a:ext cx="8709308" cy="147732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/>
              <a:t>Артерії</a:t>
            </a:r>
            <a:r>
              <a:rPr lang="uk-UA" dirty="0"/>
              <a:t>, що забезпечують окружний протік крові, в обхід основного шляху, </a:t>
            </a:r>
            <a:r>
              <a:rPr lang="uk-UA" dirty="0" smtClean="0"/>
              <a:t>називаються </a:t>
            </a:r>
            <a:r>
              <a:rPr lang="uk-UA" b="1" i="1" dirty="0" smtClean="0"/>
              <a:t>колатеральні </a:t>
            </a:r>
            <a:r>
              <a:rPr lang="uk-UA" b="1" i="1" dirty="0"/>
              <a:t>судини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При </a:t>
            </a:r>
            <a:r>
              <a:rPr lang="uk-UA" dirty="0"/>
              <a:t>ускладнені руху по основній (магістральній) артерії кров може текти по колатеральним обхідним судинам, які починаються або від спільного з магістральною судиною гирла, або від різних гирл і закінчуються в загальній для них судинній мережі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4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uk-UA" b="1" i="1" dirty="0" smtClean="0"/>
              <a:t>Артеріальні </a:t>
            </a:r>
            <a:r>
              <a:rPr lang="uk-UA" b="1" i="1" dirty="0"/>
              <a:t>анастомози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70119"/>
            <a:ext cx="6984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Колатеральні судини, що з'єднуються з гілками інших артерій, виконують роль </a:t>
            </a:r>
            <a:r>
              <a:rPr lang="uk-UA" sz="2000" u="sng" dirty="0"/>
              <a:t>артеріальних анастомозів</a:t>
            </a:r>
            <a:r>
              <a:rPr lang="uk-UA" sz="2000" dirty="0"/>
              <a:t>. </a:t>
            </a:r>
            <a:endParaRPr lang="uk-UA" sz="2000" dirty="0" smtClean="0"/>
          </a:p>
          <a:p>
            <a:r>
              <a:rPr lang="uk-UA" sz="2000" dirty="0" smtClean="0"/>
              <a:t>Розрізняють </a:t>
            </a:r>
            <a:r>
              <a:rPr lang="uk-UA" sz="2000" b="1" i="1" dirty="0"/>
              <a:t>міжсистемні артеріальні анастомози </a:t>
            </a:r>
            <a:r>
              <a:rPr lang="uk-UA" sz="2000" dirty="0"/>
              <a:t>- з'єднання між різними гілками різних артерій і </a:t>
            </a:r>
            <a:r>
              <a:rPr lang="uk-UA" sz="2000" b="1" i="1" dirty="0" smtClean="0"/>
              <a:t>внутрішньо-системні </a:t>
            </a:r>
            <a:r>
              <a:rPr lang="uk-UA" sz="2000" b="1" i="1" dirty="0"/>
              <a:t>анастомози </a:t>
            </a:r>
            <a:r>
              <a:rPr lang="uk-UA" sz="2000" dirty="0"/>
              <a:t>- з'єднання між гілками однієї артерії.</a:t>
            </a:r>
            <a:endParaRPr lang="ru-RU" sz="2000" dirty="0"/>
          </a:p>
        </p:txBody>
      </p:sp>
      <p:pic>
        <p:nvPicPr>
          <p:cNvPr id="6146" name="Picture 2" descr="ÐÐ°ÑÑÐ¸Ð½ÐºÐ¸ Ð¿Ð¾ Ð·Ð°Ð¿ÑÐ¾ÑÑ Ð¼ÐµÐ¶ÑÐ¸ÑÑÐµÐ¼Ð½ÑÐµ Ð°Ð½Ð°ÑÑÐ¾Ð¼Ð¾Ð·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t="26006" r="22796" b="3383"/>
          <a:stretch/>
        </p:blipFill>
        <p:spPr bwMode="auto">
          <a:xfrm>
            <a:off x="611560" y="2802098"/>
            <a:ext cx="3837062" cy="36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9" b="1221"/>
          <a:stretch/>
        </p:blipFill>
        <p:spPr bwMode="auto">
          <a:xfrm>
            <a:off x="4860032" y="2636913"/>
            <a:ext cx="3987486" cy="37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92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1246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Тема: Кровоносні судини. Судини малого кола кровообігу</vt:lpstr>
      <vt:lpstr>План:</vt:lpstr>
      <vt:lpstr>Кровоносні судини різних відділів серцево-судинної системи</vt:lpstr>
      <vt:lpstr>Загальний план будови  артеріальної та венозної систем</vt:lpstr>
      <vt:lpstr>Класифікація артерій </vt:lpstr>
      <vt:lpstr>Типи розгалуження артерій</vt:lpstr>
      <vt:lpstr>Презентация PowerPoint</vt:lpstr>
      <vt:lpstr>Колатеральні судини</vt:lpstr>
      <vt:lpstr>Артеріальні анастомози</vt:lpstr>
      <vt:lpstr>Закономірності ходу і  розгалуження артерій</vt:lpstr>
      <vt:lpstr>Закономірності розгалуження артерій в органах</vt:lpstr>
      <vt:lpstr>Будова стінки артерії</vt:lpstr>
      <vt:lpstr>Типи артерій в залежності від будови стінки</vt:lpstr>
      <vt:lpstr>Будова гемомікроциркуляторного русла (схема)</vt:lpstr>
      <vt:lpstr>Варіанти будови  гемомікроциркуляторного русла</vt:lpstr>
      <vt:lpstr>Класифікація вен</vt:lpstr>
      <vt:lpstr>Будова стінки вени</vt:lpstr>
      <vt:lpstr>Венозні клапани</vt:lpstr>
      <vt:lpstr>Венозні синуси</vt:lpstr>
      <vt:lpstr>Венозні анастомози</vt:lpstr>
      <vt:lpstr>Порівняльна характеристика будови стінки судин різного типу</vt:lpstr>
      <vt:lpstr>Велике і мале кола кровообігу</vt:lpstr>
      <vt:lpstr>Судини малого кола кровообігу</vt:lpstr>
      <vt:lpstr>Презентация PowerPoint</vt:lpstr>
      <vt:lpstr>Артерії (А) та вени (Б) малого кола кровообігу (схема):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53</cp:revision>
  <dcterms:created xsi:type="dcterms:W3CDTF">2018-04-01T12:45:45Z</dcterms:created>
  <dcterms:modified xsi:type="dcterms:W3CDTF">2020-03-14T20:07:38Z</dcterms:modified>
</cp:coreProperties>
</file>